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25"/>
  </p:notesMasterIdLst>
  <p:sldIdLst>
    <p:sldId id="256" r:id="rId2"/>
    <p:sldId id="270" r:id="rId3"/>
    <p:sldId id="278" r:id="rId4"/>
    <p:sldId id="279" r:id="rId5"/>
    <p:sldId id="271" r:id="rId6"/>
    <p:sldId id="280" r:id="rId7"/>
    <p:sldId id="281" r:id="rId8"/>
    <p:sldId id="282" r:id="rId9"/>
    <p:sldId id="283" r:id="rId10"/>
    <p:sldId id="285" r:id="rId11"/>
    <p:sldId id="286" r:id="rId12"/>
    <p:sldId id="274" r:id="rId13"/>
    <p:sldId id="288" r:id="rId14"/>
    <p:sldId id="295" r:id="rId15"/>
    <p:sldId id="289" r:id="rId16"/>
    <p:sldId id="290" r:id="rId17"/>
    <p:sldId id="291" r:id="rId18"/>
    <p:sldId id="292" r:id="rId19"/>
    <p:sldId id="293" r:id="rId20"/>
    <p:sldId id="294" r:id="rId21"/>
    <p:sldId id="296" r:id="rId22"/>
    <p:sldId id="297" r:id="rId23"/>
    <p:sldId id="26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8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2BA37-2B03-49AC-BD83-4F9C99BB3288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8AAD1-58E1-4737-A159-08246A83FC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396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67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502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9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5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56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16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3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44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855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437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5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0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2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95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9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09BD7-5816-4F6D-A624-1DEEA47649CD}" type="datetimeFigureOut">
              <a:rPr lang="pl-PL" smtClean="0"/>
              <a:t>29.09.2025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B7D89BE-8A68-4749-BEA4-C87D462B53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426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E217E0-D3F0-392E-7FE6-0A392D56A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903" y="1941922"/>
            <a:ext cx="9455085" cy="2761121"/>
          </a:xfrm>
        </p:spPr>
        <p:txBody>
          <a:bodyPr>
            <a:noAutofit/>
          </a:bodyPr>
          <a:lstStyle/>
          <a:p>
            <a:pPr algn="l"/>
            <a:r>
              <a:rPr lang="pl-PL" sz="4400" b="1" i="1" dirty="0">
                <a:solidFill>
                  <a:schemeClr val="tx1"/>
                </a:solidFill>
              </a:rPr>
              <a:t>REALIZACJA ZADAŃ PUBLICZNYCH            W RAMACH INICJATYWY LOKALNEJ          W GMINIE GRYFÓW ŚLĄSKI                    W ROKU 2024-2025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E577963-BE95-A32A-750B-E0651BE909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537" y="0"/>
            <a:ext cx="1774798" cy="22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899EC7-039E-F8F2-4000-BC5DAE370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936113-F991-4F0B-5DC3-30E1D7B7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1409680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W związku z odstąpieniem od realizacji zadania przez jednego z inicjatorów oraz rozwiązania zawartej z nim umowy pozostała do rozdysponowania kwota </a:t>
            </a:r>
            <a:r>
              <a:rPr lang="pl-PL" b="1" dirty="0">
                <a:solidFill>
                  <a:schemeClr val="tx1"/>
                </a:solidFill>
              </a:rPr>
              <a:t>8 500,00 zł</a:t>
            </a:r>
            <a:r>
              <a:rPr lang="pl-PL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pl-PL" dirty="0">
                <a:solidFill>
                  <a:srgbClr val="C00000"/>
                </a:solidFill>
              </a:rPr>
              <a:t>W ramach drugiego naboru można było realizować zadania publiczne w zakresie: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podtrzymywania i upowszechniania tradycji narodowej, pielęgnowania polskości oraz rozwoju świadomości narodowej, obywatelskiej i kulturowej.</a:t>
            </a:r>
          </a:p>
          <a:p>
            <a:pPr marL="0" indent="0" algn="just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pl-PL" dirty="0">
                <a:solidFill>
                  <a:srgbClr val="C00000"/>
                </a:solidFill>
              </a:rPr>
              <a:t>Preferowane były wnioski dotyczące: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Kultywowania i pielęgnowania tradycji ludowych, m.in. dożynkowych.</a:t>
            </a:r>
          </a:p>
          <a:p>
            <a:pPr marL="0" indent="0" algn="just"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0080C2-E93C-B866-15EE-6A76F3611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700961-C268-5C6D-EE34-B3963563C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1409680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Wpłynęły 2 wnioski na łączną kwotę </a:t>
            </a:r>
            <a:r>
              <a:rPr lang="pl-PL" b="1" dirty="0">
                <a:solidFill>
                  <a:schemeClr val="tx1"/>
                </a:solidFill>
              </a:rPr>
              <a:t>9 899,00 </a:t>
            </a:r>
            <a:r>
              <a:rPr lang="pl-PL" dirty="0">
                <a:solidFill>
                  <a:schemeClr val="tx1"/>
                </a:solidFill>
              </a:rPr>
              <a:t>zł.</a:t>
            </a:r>
          </a:p>
          <a:p>
            <a:r>
              <a:rPr lang="pl-PL" dirty="0">
                <a:solidFill>
                  <a:schemeClr val="tx1"/>
                </a:solidFill>
              </a:rPr>
              <a:t>Pozytywną ocenę otrzymały oba złożone wnioski na łączną kwotę </a:t>
            </a:r>
            <a:r>
              <a:rPr lang="pl-PL" b="1" dirty="0">
                <a:solidFill>
                  <a:schemeClr val="tx1"/>
                </a:solidFill>
              </a:rPr>
              <a:t>8 500,00 </a:t>
            </a:r>
            <a:r>
              <a:rPr lang="pl-PL" dirty="0">
                <a:solidFill>
                  <a:schemeClr val="tx1"/>
                </a:solidFill>
              </a:rPr>
              <a:t>zł.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AAB58AB-7C9F-8093-4F65-839FCA5D5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41" y="1461155"/>
            <a:ext cx="7360740" cy="34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" y="0"/>
            <a:ext cx="1145031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dirty="0">
                <a:solidFill>
                  <a:schemeClr val="tx1"/>
                </a:solidFill>
              </a:rPr>
              <a:t>Wszystkie wnioski zostały ocenione pod względem możliwości realizacji zadania publicznego przez inicjatorów, przedstawionej kalkulacji kosztów realizacji zadania – w tym zakres rzeczowy, proponowana jakość zadania, ilość środków finansowych własnych, wkład osobowy i praca społeczna oraz dotychczasowa współpraca z Urzędem Gminy i Miasta w Gryfowie Śląskim w zakresie rzetelności, terminowości oraz sposobu rozliczenia środków na realizację zadania. Lista przyznanych dotacji, zatwierdzona przez Burmistrza Gminy            i Miasta Gryfów Śląski, została podana do publicznej wiadomości – na tablicy ogłoszeń  w siedzibie Urzędu Gminy oraz na stronie internetowej gminy i w Biuletynie Informacji Publicznej.</a:t>
            </a:r>
          </a:p>
          <a:p>
            <a:pPr marL="0" indent="0">
              <a:lnSpc>
                <a:spcPct val="150000"/>
              </a:lnSpc>
              <a:buNone/>
            </a:pPr>
            <a:endParaRPr lang="pl-PL" dirty="0"/>
          </a:p>
          <a:p>
            <a:pPr algn="ctr">
              <a:lnSpc>
                <a:spcPct val="15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0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4A019B-3E5A-2A5B-6E79-40CAD6DF1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563886-7602-7998-B387-CDF92E818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145031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>
                <a:solidFill>
                  <a:schemeClr val="tx1"/>
                </a:solidFill>
              </a:rPr>
              <a:t>Aktualnie część zadań pozostaje w realizacji, natomiast kilka z nich zostało już zakończonych. Poniżej podsumowanie działań naszych inicjatorów na terenie gminy wraz z krótką dokumentacją fotograficzną.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tx1"/>
                </a:solidFill>
              </a:rPr>
              <a:t>1. „I Gryfowska Liga Molkky” </a:t>
            </a:r>
            <a:r>
              <a:rPr lang="pl-PL" dirty="0">
                <a:solidFill>
                  <a:schemeClr val="tx1"/>
                </a:solidFill>
              </a:rPr>
              <a:t>– zadanie zrealizowane przez Krzysztof Dzikowicki, Krystyna Śmieszek, Zofia Szulc</a:t>
            </a:r>
          </a:p>
          <a:p>
            <a:pPr marL="0" indent="0">
              <a:lnSpc>
                <a:spcPct val="150000"/>
              </a:lnSpc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D78EBD-388A-D1BB-6A96-6F4203FF1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14" y="1351565"/>
            <a:ext cx="4048615" cy="55064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7E3F9ED-A6E9-D7B4-AADF-FE4A47857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7566"/>
            <a:ext cx="4124426" cy="32487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EFB4362-E86C-D380-8EF9-AA4BB8816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17" y="3436072"/>
            <a:ext cx="4289983" cy="347848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347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5C4ED0-93A0-D92E-9057-6023B03E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576839-A9F0-503F-F973-AA9EC780B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145031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tx1"/>
                </a:solidFill>
              </a:rPr>
              <a:t>2. „Straż pożarna w działaniach na rzecz ekologii, ochrony środowiska, ochrony zwierząt i dziedzictwa przyrodniczego, połączony z gminnymi obchodami Dnia Strażaka” </a:t>
            </a:r>
            <a:r>
              <a:rPr lang="pl-PL" dirty="0">
                <a:solidFill>
                  <a:schemeClr val="tx1"/>
                </a:solidFill>
              </a:rPr>
              <a:t>- zadanie zrealizowane przez OSP Proszówka</a:t>
            </a:r>
          </a:p>
          <a:p>
            <a:pPr marL="0" indent="0">
              <a:lnSpc>
                <a:spcPct val="150000"/>
              </a:lnSpc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00BFDD-EF27-4391-7623-C35F56A90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46" y="3429000"/>
            <a:ext cx="4708489" cy="33488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6F60D9-8E12-A356-C1D1-8A5681D45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81" y="3453895"/>
            <a:ext cx="4369265" cy="33239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FA19DC5-C861-8169-E939-464D0D08F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2" y="1278193"/>
            <a:ext cx="3138641" cy="55798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242DE64-9ADF-C63D-CE22-C8FF68B6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38" y="847384"/>
            <a:ext cx="4633797" cy="260651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342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BF0B32-C945-CB4A-336F-BD7BC36B0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4FB5D3-F0D0-6786-315F-FF023DCDB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145031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tx1"/>
                </a:solidFill>
              </a:rPr>
              <a:t>3. „Upowszechnianie sportu poprzez wykonanie boiska do piłki siatkowej wraz z zagospodarowaniem terenu i zasianiem trawy boiskowej” </a:t>
            </a:r>
            <a:r>
              <a:rPr lang="pl-PL" dirty="0">
                <a:solidFill>
                  <a:schemeClr val="tx1"/>
                </a:solidFill>
              </a:rPr>
              <a:t>– zadanie zrealizowane przez Joanna Krawczyk, Paulina Owoc, Agnieszka Marek</a:t>
            </a:r>
          </a:p>
          <a:p>
            <a:pPr marL="0" indent="0">
              <a:lnSpc>
                <a:spcPct val="150000"/>
              </a:lnSpc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14FE8F5-3A18-29CF-D246-901211B91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15" y="1385741"/>
            <a:ext cx="4160756" cy="55476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289B396-987A-B5D8-68E8-DF6F934F7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999" y="1385741"/>
            <a:ext cx="3432000" cy="54722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73C1A03-EB1C-F831-3DB3-5DB32F3C6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47" y="3162692"/>
            <a:ext cx="4977353" cy="373301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2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1F484D-D70C-62B7-64D6-416B10497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D2668E-42C3-E79D-0612-51909F58F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145031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tx1"/>
                </a:solidFill>
              </a:rPr>
              <a:t>4. „Dzień rodziny – „EkoSport Fest – Rodzinne Święto Ruchu i Natury” </a:t>
            </a:r>
            <a:r>
              <a:rPr lang="pl-PL" dirty="0">
                <a:solidFill>
                  <a:schemeClr val="tx1"/>
                </a:solidFill>
              </a:rPr>
              <a:t>– zadanie zrealizowane przez Halina Baszak, Anna Sołtys, Edyta Kotarba</a:t>
            </a:r>
            <a:endParaRPr lang="pl-PL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E095AD3-1CC4-CDDA-1970-A81C9A7A7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87" y="905644"/>
            <a:ext cx="3313688" cy="47722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718BCC0-F737-6794-E219-C70E94068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43" y="905644"/>
            <a:ext cx="3579157" cy="47722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A2B031E-C1FC-EC4D-B557-081D1208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01" y="2690159"/>
            <a:ext cx="5404741" cy="41845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36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BE14D-B1E6-FBB8-4038-F72A2197E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EEE333-A90D-AEB1-3835-F4767B237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145031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tx1"/>
                </a:solidFill>
              </a:rPr>
              <a:t>5. „Weź, przeczytaj, podaj dalej – biblioteczka bookcrossingowa” </a:t>
            </a:r>
            <a:r>
              <a:rPr lang="pl-PL" dirty="0">
                <a:solidFill>
                  <a:schemeClr val="tx1"/>
                </a:solidFill>
              </a:rPr>
              <a:t>– zadanie zrealizowane przez Sandra Gałka, Anna Michalkiewicz, Dorota Herdzik</a:t>
            </a:r>
          </a:p>
          <a:p>
            <a:pPr marL="0" indent="0">
              <a:lnSpc>
                <a:spcPct val="150000"/>
              </a:lnSpc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08CE651-CE64-680F-6621-1810DAF1F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95" y="1120359"/>
            <a:ext cx="3149661" cy="57376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615EA1D-6C44-97A7-9895-BD2E94401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339" y="1150068"/>
            <a:ext cx="3149661" cy="57244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F81EF65-2CC9-AF47-C9C8-F3480A063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99" y="1150068"/>
            <a:ext cx="3261674" cy="57211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4D78CD7-94CE-04AA-9C38-CAB06DDD6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74" y="1140180"/>
            <a:ext cx="2922309" cy="57244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90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5A7D7-FF6D-D6B0-AF89-1C8880CB5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2BFC79-E55C-88C0-1E5C-46D8082E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145031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tx1"/>
                </a:solidFill>
              </a:rPr>
              <a:t>6. „Zabezpieczenie dojazdu do ROD „Sielanka” </a:t>
            </a:r>
            <a:r>
              <a:rPr lang="pl-PL" dirty="0">
                <a:solidFill>
                  <a:schemeClr val="tx1"/>
                </a:solidFill>
              </a:rPr>
              <a:t>– zadanie zrealizowane przez PZD Okręg Legnica ROD "Sielanka" Gryfów Śląski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A597613-EDE7-E65A-3894-0EB54278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953" y="1049990"/>
            <a:ext cx="7661241" cy="571758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56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155870-4E85-43E4-1946-D2F3B654D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6CCC11-9D08-6F2B-5F7A-1D0EEC5D4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145031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tx1"/>
                </a:solidFill>
              </a:rPr>
              <a:t>7. „Międzynarodowy Dzień Dziecka – „Segregacja łatwa praca i każdemu się opłaca” </a:t>
            </a:r>
            <a:r>
              <a:rPr lang="pl-PL" dirty="0">
                <a:solidFill>
                  <a:schemeClr val="tx1"/>
                </a:solidFill>
              </a:rPr>
              <a:t>– zadanie zrealizowane przez Stowarzyszenie Rozwoju Sołectwa Krzewie Wielkie „KRZEW”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5AE407F-7DC6-FD0F-B1BA-06ACBFCEC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33" y="2515317"/>
            <a:ext cx="3301739" cy="44023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24A56D8-6369-2EED-65C7-6A2E893C4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828"/>
            <a:ext cx="3051443" cy="40685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60DECC1-C446-2B9B-98E0-E0916DC60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54" y="723493"/>
            <a:ext cx="3051443" cy="46497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D9BCD43-4C5B-E016-47CE-C36A61ACC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08" y="2515317"/>
            <a:ext cx="3051443" cy="431604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21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D60160-EB75-4331-3F31-D8808F59E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126503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W 2024 roku Gmina Gryfów Śląski przeznaczyła na realizację zadań publicznych w ramach inicjatywy lokalnej                       </a:t>
            </a:r>
            <a:r>
              <a:rPr lang="pl-PL" sz="1600" b="1" dirty="0">
                <a:solidFill>
                  <a:schemeClr val="tx1"/>
                </a:solidFill>
              </a:rPr>
              <a:t>89 717,00 zł</a:t>
            </a:r>
            <a:r>
              <a:rPr lang="pl-PL" sz="1600" dirty="0">
                <a:solidFill>
                  <a:schemeClr val="tx1"/>
                </a:solidFill>
              </a:rPr>
              <a:t>.</a:t>
            </a:r>
            <a:r>
              <a:rPr lang="pl-PL" sz="1600" b="1" dirty="0">
                <a:solidFill>
                  <a:schemeClr val="tx1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Łącznie wpłynęło 18 wniosków na kwotę </a:t>
            </a:r>
            <a:r>
              <a:rPr lang="pl-PL" sz="1600" b="1" dirty="0">
                <a:solidFill>
                  <a:schemeClr val="tx1"/>
                </a:solidFill>
              </a:rPr>
              <a:t>136 352,00 zł</a:t>
            </a:r>
            <a:r>
              <a:rPr lang="pl-PL" sz="1600" dirty="0">
                <a:solidFill>
                  <a:schemeClr val="tx1"/>
                </a:solidFill>
              </a:rPr>
              <a:t>.</a:t>
            </a:r>
            <a:endParaRPr lang="pl-PL" sz="1600" b="1" dirty="0">
              <a:solidFill>
                <a:schemeClr val="tx1"/>
              </a:solidFill>
            </a:endParaRP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W pierwszym naborze 15 wniosków na kwotę </a:t>
            </a:r>
            <a:r>
              <a:rPr lang="pl-PL" sz="1600" b="1" dirty="0">
                <a:solidFill>
                  <a:schemeClr val="tx1"/>
                </a:solidFill>
              </a:rPr>
              <a:t>103 662,00 zł</a:t>
            </a:r>
            <a:r>
              <a:rPr lang="pl-PL" sz="1600" dirty="0">
                <a:solidFill>
                  <a:schemeClr val="tx1"/>
                </a:solidFill>
              </a:rPr>
              <a:t>,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W drugim naborze 3 wnioski na kwotę </a:t>
            </a:r>
            <a:r>
              <a:rPr lang="pl-PL" sz="1600" b="1" dirty="0">
                <a:solidFill>
                  <a:schemeClr val="tx1"/>
                </a:solidFill>
              </a:rPr>
              <a:t>32 690,00 zł</a:t>
            </a:r>
            <a:r>
              <a:rPr lang="pl-PL" sz="1600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pl-PL" sz="1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pl-PL" sz="1600" dirty="0">
                <a:solidFill>
                  <a:srgbClr val="C00000"/>
                </a:solidFill>
              </a:rPr>
              <a:t>W ramach inicjatywy lokalnej można było realizować zadania publiczne w zakresie: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podtrzymywania i upowszechniania tradycji narodowej,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pielęgnowania polskości oraz rozwoju świadomości narodowej, obywatelskiej i kulturowej,</a:t>
            </a:r>
          </a:p>
          <a:p>
            <a:r>
              <a:rPr lang="pl-PL" sz="1600" dirty="0">
                <a:solidFill>
                  <a:schemeClr val="tx1"/>
                </a:solidFill>
              </a:rPr>
              <a:t>kultury, ochrony dóbr kultury i dziedzictwa narodowego,</a:t>
            </a:r>
          </a:p>
          <a:p>
            <a:r>
              <a:rPr lang="pl-PL" sz="1600" dirty="0">
                <a:solidFill>
                  <a:schemeClr val="tx1"/>
                </a:solidFill>
              </a:rPr>
              <a:t>edukacji, oświaty i wychowania,</a:t>
            </a:r>
          </a:p>
          <a:p>
            <a:r>
              <a:rPr lang="pl-PL" sz="1600" dirty="0">
                <a:solidFill>
                  <a:schemeClr val="tx1"/>
                </a:solidFill>
              </a:rPr>
              <a:t>wspierania i upowszechniania kultury fizycznej, turystyki i krajoznawstwa,</a:t>
            </a:r>
          </a:p>
          <a:p>
            <a:r>
              <a:rPr lang="pl-PL" sz="1600" dirty="0">
                <a:solidFill>
                  <a:schemeClr val="tx1"/>
                </a:solidFill>
              </a:rPr>
              <a:t>ochrony przyrody, w tym zieleni w miastach i wsiach, ekologii i ochrony zwierząt oraz ochrony dziedzictwa przyrodniczego,</a:t>
            </a:r>
          </a:p>
          <a:p>
            <a:r>
              <a:rPr lang="pl-PL" sz="1600" dirty="0">
                <a:solidFill>
                  <a:schemeClr val="tx1"/>
                </a:solidFill>
              </a:rPr>
              <a:t>porządku i bezpieczeństwa publicznego.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rgbClr val="C00000"/>
                </a:solidFill>
              </a:rPr>
              <a:t>Preferowane były wnioski dotyczące: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podtrzymywania i upowszechniania tradycji narodowej, pielęgnowania polskości oraz rozwoju świadomości narodowej, obywatelskiej i kulturowej.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W ramach inicjatywy lokalnej dofinansowanie dostały, niżej wymienione wnioski:</a:t>
            </a:r>
          </a:p>
        </p:txBody>
      </p:sp>
    </p:spTree>
    <p:extLst>
      <p:ext uri="{BB962C8B-B14F-4D97-AF65-F5344CB8AC3E}">
        <p14:creationId xmlns:p14="http://schemas.microsoft.com/office/powerpoint/2010/main" val="11868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4EEA8-D1D0-799E-DB2F-A9C73E19F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B1BB7-16E4-7378-7C2F-7796AA005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145031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tx1"/>
                </a:solidFill>
              </a:rPr>
              <a:t>8. „Przyrodnicza ścieżka edukacyjna” – kontynuacja </a:t>
            </a:r>
            <a:r>
              <a:rPr lang="pl-PL" dirty="0">
                <a:solidFill>
                  <a:schemeClr val="tx1"/>
                </a:solidFill>
              </a:rPr>
              <a:t>– zadanie zrealizowane przez Wilhelm Gałucha, Jerzy Horbacz, Bartosz Gałucha</a:t>
            </a:r>
          </a:p>
          <a:p>
            <a:pPr marL="0" indent="0">
              <a:lnSpc>
                <a:spcPct val="150000"/>
              </a:lnSpc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A38CB6C-5D84-760D-C16F-913EE9493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77" y="3348264"/>
            <a:ext cx="4824361" cy="36182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5A43EF1-C202-6FD2-5A74-42245297C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6" y="829558"/>
            <a:ext cx="5421871" cy="32587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AD01220-11FD-4CE2-FAD3-25F778C1A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77" y="829558"/>
            <a:ext cx="4837683" cy="32587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08A88E0-A9CE-79CE-DB10-7C0664A93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6" y="3804047"/>
            <a:ext cx="5421871" cy="31104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3326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06CE9E-2066-C3A7-483A-C868E0A40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BC5AF5-43CB-64B3-8785-0B821A67F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145031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tx1"/>
                </a:solidFill>
              </a:rPr>
              <a:t>9. „Tradycyjna Biesiada Dożynkowa” </a:t>
            </a:r>
            <a:r>
              <a:rPr lang="pl-PL" dirty="0">
                <a:solidFill>
                  <a:schemeClr val="tx1"/>
                </a:solidFill>
              </a:rPr>
              <a:t>– zadanie zrealizowane przez Renata Adamska, Barbara Czapiga, Paulina Owoc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82DD38-C562-88A8-D480-75D326F49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8" y="959871"/>
            <a:ext cx="5004434" cy="30594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4FE2D43-5E35-CB7A-8D30-E02BD9D21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86" y="3687097"/>
            <a:ext cx="5065413" cy="31709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C27C53D-27AF-A7A0-E52C-1E07C2CA3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86" y="484238"/>
            <a:ext cx="4971434" cy="33142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9558D4C-5175-9B20-3AB0-C03C08B844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74" y="3906223"/>
            <a:ext cx="5018585" cy="295177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933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723C47-23D4-B402-711C-AA0BD10AF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BD98D3-1AB5-0A91-9B2F-63C307DBE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1450319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tx1"/>
                </a:solidFill>
              </a:rPr>
              <a:t>10. "Twórcze Dożynki - Magia Ludowego Rękodzieła"</a:t>
            </a:r>
            <a:r>
              <a:rPr lang="pl-PL" dirty="0">
                <a:solidFill>
                  <a:schemeClr val="tx1"/>
                </a:solidFill>
              </a:rPr>
              <a:t>– zadanie zrealizowane przez Małgorzata Kozłowska, Damian Kozłowski, Natalia Łój</a:t>
            </a:r>
            <a:endParaRPr lang="pl-PL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443CD13-3D43-E2D1-BAC8-B5447D89086E}"/>
              </a:ext>
            </a:extLst>
          </p:cNvPr>
          <p:cNvGrpSpPr/>
          <p:nvPr/>
        </p:nvGrpSpPr>
        <p:grpSpPr>
          <a:xfrm>
            <a:off x="40820" y="442873"/>
            <a:ext cx="11957824" cy="6428097"/>
            <a:chOff x="234176" y="716473"/>
            <a:chExt cx="11957824" cy="6428097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7F599E77-B6D7-77DD-FBDD-1FD6E0DF1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845" y="3931442"/>
              <a:ext cx="4065342" cy="3213128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1D378DB3-1D79-EB05-4D14-CD37BFEA8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587" y="3905499"/>
              <a:ext cx="4304413" cy="3239071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09DFBFDD-858A-85BE-E6BD-2FFA7F4E8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4657" y="716473"/>
              <a:ext cx="4345859" cy="3270259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517AFECA-51D1-D627-5AC7-4D39FA2D6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74436" y="2884289"/>
              <a:ext cx="4868893" cy="3651669"/>
            </a:xfrm>
            <a:prstGeom prst="rect">
              <a:avLst/>
            </a:prstGeom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val="42323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F4A3B-14BA-4E04-2922-AA8CC29E8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574" y="2768600"/>
            <a:ext cx="7277946" cy="1320800"/>
          </a:xfrm>
        </p:spPr>
        <p:txBody>
          <a:bodyPr>
            <a:normAutofit/>
          </a:bodyPr>
          <a:lstStyle/>
          <a:p>
            <a:r>
              <a:rPr lang="pl-PL" sz="6000" b="1" i="1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23486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D240077-2F2F-0D5C-8BA2-61EA6ED84D18}"/>
              </a:ext>
            </a:extLst>
          </p:cNvPr>
          <p:cNvSpPr txBox="1"/>
          <p:nvPr/>
        </p:nvSpPr>
        <p:spPr>
          <a:xfrm>
            <a:off x="0" y="0"/>
            <a:ext cx="1156208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306093B-9C2E-3946-AB59-84010E16F8CA}"/>
              </a:ext>
            </a:extLst>
          </p:cNvPr>
          <p:cNvSpPr txBox="1"/>
          <p:nvPr/>
        </p:nvSpPr>
        <p:spPr>
          <a:xfrm>
            <a:off x="948579" y="0"/>
            <a:ext cx="10985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 pierwszym naborze pozytywną ocenę otrzymało 10 wniosków na kwotę </a:t>
            </a:r>
            <a:r>
              <a:rPr lang="pl-PL" sz="2000" b="1" dirty="0"/>
              <a:t>57 027,00 zł</a:t>
            </a:r>
            <a:r>
              <a:rPr lang="pl-PL" sz="2000" dirty="0"/>
              <a:t>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C52A9BA-E15C-4810-8126-DF54C0F89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241" y="381415"/>
            <a:ext cx="6335517" cy="647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A6B27-BB4D-BA06-3AD2-0861ED01EA47}"/>
              </a:ext>
            </a:extLst>
          </p:cNvPr>
          <p:cNvSpPr txBox="1"/>
          <p:nvPr/>
        </p:nvSpPr>
        <p:spPr>
          <a:xfrm>
            <a:off x="0" y="0"/>
            <a:ext cx="1151128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36123BA-FBB7-0315-4061-B97CF90C2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629" y="828531"/>
            <a:ext cx="7478741" cy="536349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4AD607B-9F0D-963F-3DF0-05AC35224A86}"/>
              </a:ext>
            </a:extLst>
          </p:cNvPr>
          <p:cNvSpPr txBox="1"/>
          <p:nvPr/>
        </p:nvSpPr>
        <p:spPr>
          <a:xfrm>
            <a:off x="1247914" y="179109"/>
            <a:ext cx="99228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W drugim naborze pozytywną ocenę otrzymały 3 wnioski na kwotę </a:t>
            </a:r>
            <a:r>
              <a:rPr lang="pl-PL" sz="2000" b="1" dirty="0"/>
              <a:t>32 690,00 zł</a:t>
            </a:r>
            <a:r>
              <a:rPr lang="pl-PL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82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11409680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tx1"/>
                </a:solidFill>
              </a:rPr>
              <a:t>Po zrealizowaniu i rozliczeniu wszystkich zadań końcowa kwota wydatkowania wyniosła               </a:t>
            </a:r>
            <a:r>
              <a:rPr lang="pl-PL" sz="2000" b="1" dirty="0">
                <a:solidFill>
                  <a:schemeClr val="tx1"/>
                </a:solidFill>
              </a:rPr>
              <a:t>86 759,81 zł</a:t>
            </a:r>
            <a:r>
              <a:rPr lang="pl-PL" sz="2000" dirty="0">
                <a:solidFill>
                  <a:schemeClr val="tx1"/>
                </a:solidFill>
              </a:rPr>
              <a:t>, co stanowi 96,70% przyznanych środków. Oznacza to, że środki zostały wykorzystane niemal w pełni, a jednocześnie udało się osiągnąć realne oszczędności. Dzięki temu mieszkańcy zyskali konkretne efekty i satysfakcję, a gmina potwierdziła, że potrafi gospodarować powierzonymi środkami w sposób odpowiedzialny i efektywny.</a:t>
            </a:r>
          </a:p>
        </p:txBody>
      </p:sp>
    </p:spTree>
    <p:extLst>
      <p:ext uri="{BB962C8B-B14F-4D97-AF65-F5344CB8AC3E}">
        <p14:creationId xmlns:p14="http://schemas.microsoft.com/office/powerpoint/2010/main" val="142111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DDBB1-97E7-1FC5-1028-71822795D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018EEF-E143-CE5A-17F6-1C6C53212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1460480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W 2025 roku Gmina Gryfów Śląski przeznaczyła na realizację zadań publicznych w ramach inicjatywy lokalnej </a:t>
            </a:r>
            <a:r>
              <a:rPr lang="pl-PL" b="1" dirty="0">
                <a:solidFill>
                  <a:schemeClr val="tx1"/>
                </a:solidFill>
              </a:rPr>
              <a:t>90 000,00 zł</a:t>
            </a:r>
            <a:r>
              <a:rPr lang="pl-PL" dirty="0">
                <a:solidFill>
                  <a:schemeClr val="tx1"/>
                </a:solidFill>
              </a:rPr>
              <a:t>.</a:t>
            </a:r>
            <a:r>
              <a:rPr lang="pl-PL" b="1" dirty="0">
                <a:solidFill>
                  <a:schemeClr val="tx1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Łącznie wpłynęły 22 wnioski na kwotę </a:t>
            </a:r>
            <a:r>
              <a:rPr lang="pl-PL" b="1" dirty="0">
                <a:solidFill>
                  <a:schemeClr val="tx1"/>
                </a:solidFill>
              </a:rPr>
              <a:t>161 518,72 zł</a:t>
            </a:r>
            <a:r>
              <a:rPr lang="pl-PL" dirty="0">
                <a:solidFill>
                  <a:schemeClr val="tx1"/>
                </a:solidFill>
              </a:rPr>
              <a:t>.</a:t>
            </a:r>
            <a:endParaRPr lang="pl-PL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pl-PL" dirty="0">
                <a:solidFill>
                  <a:srgbClr val="C00000"/>
                </a:solidFill>
              </a:rPr>
              <a:t>W ramach inicjatywy lokalnej można było realizować zadania publiczne w zakresie: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działalności wspomagającej rozwój wspólnot i społeczności lokalnych,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wspierania i upowszechniania kultury fizycznej,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ekologii i ochrony zwierząt oraz ochrony dziedzictwa przyrodniczego,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podtrzymywania i upowszechniania tradycji narodowej, pielęgnowania polskości oraz rozwoju świadomości narodowej, obywatelskiej i kulturowej.</a:t>
            </a:r>
          </a:p>
          <a:p>
            <a:pPr marL="0" indent="0" algn="just">
              <a:buNone/>
            </a:pPr>
            <a:r>
              <a:rPr lang="pl-PL" dirty="0">
                <a:solidFill>
                  <a:srgbClr val="C00000"/>
                </a:solidFill>
              </a:rPr>
              <a:t>Preferowane były wnioski dotyczące: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ekologii i ochrony zwierząt oraz ochrony dziedzictwa przyrodniczego.</a:t>
            </a:r>
          </a:p>
          <a:p>
            <a:pPr marL="0" indent="0" algn="just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W ramach inicjatywy lokalnej dofinansowanie dostały, niżej wymienione wnioski:</a:t>
            </a:r>
          </a:p>
        </p:txBody>
      </p:sp>
    </p:spTree>
    <p:extLst>
      <p:ext uri="{BB962C8B-B14F-4D97-AF65-F5344CB8AC3E}">
        <p14:creationId xmlns:p14="http://schemas.microsoft.com/office/powerpoint/2010/main" val="39989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448C20-DCD3-CB11-9B34-9A97653AF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3C09F3-6E58-030F-8E3F-476B2353E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1409680" cy="685799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chemeClr val="tx1"/>
                </a:solidFill>
              </a:rPr>
              <a:t>W pierwszym naborze pozytywną ocenę otrzymało 14 wniosków na łączną kwotę </a:t>
            </a:r>
            <a:r>
              <a:rPr lang="pl-PL" b="1" dirty="0">
                <a:solidFill>
                  <a:schemeClr val="tx1"/>
                </a:solidFill>
              </a:rPr>
              <a:t>90 000,00 zł</a:t>
            </a:r>
            <a:r>
              <a:rPr lang="pl-PL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0075C2-CB22-34A3-4AED-EF1151C71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773" y="392048"/>
            <a:ext cx="6246648" cy="341638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F43B09B-E33F-AB02-AD97-E1C1ADC9D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772" y="3808429"/>
            <a:ext cx="6246648" cy="3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DD5C64-F4BC-4DA8-AACD-EE7EA8B8D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D66781B7-80BF-458C-5DB3-18C864F6CFDC}"/>
              </a:ext>
            </a:extLst>
          </p:cNvPr>
          <p:cNvSpPr txBox="1"/>
          <p:nvPr/>
        </p:nvSpPr>
        <p:spPr>
          <a:xfrm>
            <a:off x="0" y="0"/>
            <a:ext cx="1145032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38C8386-C6BB-1A8F-F92D-5FF21EBC7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6957" y="0"/>
            <a:ext cx="6649052" cy="685800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</p:pic>
    </p:spTree>
    <p:extLst>
      <p:ext uri="{BB962C8B-B14F-4D97-AF65-F5344CB8AC3E}">
        <p14:creationId xmlns:p14="http://schemas.microsoft.com/office/powerpoint/2010/main" val="40295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935B38-E932-DB78-4D49-22156D841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EC594651-1586-C927-34E8-0150B3632363}"/>
              </a:ext>
            </a:extLst>
          </p:cNvPr>
          <p:cNvSpPr txBox="1"/>
          <p:nvPr/>
        </p:nvSpPr>
        <p:spPr>
          <a:xfrm>
            <a:off x="0" y="0"/>
            <a:ext cx="1146048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BD30A20-F13A-D292-5F07-B51843246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212" y="0"/>
            <a:ext cx="6692841" cy="332629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707FBAE-357D-C796-D2DB-5187AFEBB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212" y="3326297"/>
            <a:ext cx="6692841" cy="155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1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3135</TotalTime>
  <Words>865</Words>
  <Application>Microsoft Office PowerPoint</Application>
  <PresentationFormat>Panoramiczny</PresentationFormat>
  <Paragraphs>55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Arial</vt:lpstr>
      <vt:lpstr>Calibri</vt:lpstr>
      <vt:lpstr>Trebuchet MS</vt:lpstr>
      <vt:lpstr>Wingdings 3</vt:lpstr>
      <vt:lpstr>Faseta</vt:lpstr>
      <vt:lpstr>REALIZACJA ZADAŃ PUBLICZNYCH            W RAMACH INICJATYWY LOKALNEJ          W GMINIE GRYFÓW ŚLĄSKI                    W ROKU 2024-2025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Współpraca gminy gryfów śląski z organizacjami pozarządowymi w roku 2024-2025</dc:title>
  <dc:creator>Marcela Ślusarczyk</dc:creator>
  <cp:lastModifiedBy>Marcela Ślusarczyk</cp:lastModifiedBy>
  <cp:revision>33</cp:revision>
  <dcterms:created xsi:type="dcterms:W3CDTF">2025-09-23T08:12:16Z</dcterms:created>
  <dcterms:modified xsi:type="dcterms:W3CDTF">2025-09-29T07:16:25Z</dcterms:modified>
</cp:coreProperties>
</file>