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4" r:id="rId1"/>
  </p:sldMasterIdLst>
  <p:notesMasterIdLst>
    <p:notesMasterId r:id="rId17"/>
  </p:notesMasterIdLst>
  <p:sldIdLst>
    <p:sldId id="256" r:id="rId2"/>
    <p:sldId id="270" r:id="rId3"/>
    <p:sldId id="259" r:id="rId4"/>
    <p:sldId id="271" r:id="rId5"/>
    <p:sldId id="272" r:id="rId6"/>
    <p:sldId id="260" r:id="rId7"/>
    <p:sldId id="262" r:id="rId8"/>
    <p:sldId id="275" r:id="rId9"/>
    <p:sldId id="276" r:id="rId10"/>
    <p:sldId id="277" r:id="rId11"/>
    <p:sldId id="278" r:id="rId12"/>
    <p:sldId id="279" r:id="rId13"/>
    <p:sldId id="274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E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7" autoAdjust="0"/>
    <p:restoredTop sz="94660"/>
  </p:normalViewPr>
  <p:slideViewPr>
    <p:cSldViewPr snapToGrid="0">
      <p:cViewPr varScale="1">
        <p:scale>
          <a:sx n="81" d="100"/>
          <a:sy n="81" d="100"/>
        </p:scale>
        <p:origin x="80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Wzrost + 14 500,00 zł</c:v>
                </c:pt>
              </c:strCache>
            </c:strRef>
          </c:cat>
          <c:val>
            <c:numRef>
              <c:f>Arkusz1!$B$2</c:f>
              <c:numCache>
                <c:formatCode>#,##0.00</c:formatCode>
                <c:ptCount val="1"/>
                <c:pt idx="0">
                  <c:v>241500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86-41F2-84E2-F814BC3A78C3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Wzrost + 14 500,00 zł</c:v>
                </c:pt>
              </c:strCache>
            </c:strRef>
          </c:cat>
          <c:val>
            <c:numRef>
              <c:f>Arkusz1!$C$2</c:f>
              <c:numCache>
                <c:formatCode>#,##0.00</c:formatCode>
                <c:ptCount val="1"/>
                <c:pt idx="0">
                  <c:v>227000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86-41F2-84E2-F814BC3A78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82520991"/>
        <c:axId val="982508031"/>
      </c:barChart>
      <c:catAx>
        <c:axId val="9825209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82508031"/>
        <c:crosses val="autoZero"/>
        <c:auto val="0"/>
        <c:lblAlgn val="ctr"/>
        <c:lblOffset val="100"/>
        <c:noMultiLvlLbl val="0"/>
      </c:catAx>
      <c:valAx>
        <c:axId val="9825080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82520991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533327263110925"/>
          <c:y val="0.92998962931995133"/>
          <c:w val="0.19068264219128217"/>
          <c:h val="5.59889757242179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B2BA37-2B03-49AC-BD83-4F9C99BB3288}" type="datetimeFigureOut">
              <a:rPr lang="pl-PL" smtClean="0"/>
              <a:t>29.09.2025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38AAD1-58E1-4737-A159-08246A83FC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3966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38AAD1-58E1-4737-A159-08246A83FC14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1901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9E09BD7-5816-4F6D-A624-1DEEA47649CD}" type="datetimeFigureOut">
              <a:rPr lang="pl-PL" smtClean="0"/>
              <a:t>29.09.2025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B7D89BE-8A68-4749-BEA4-C87D462B531F}" type="slidenum">
              <a:rPr lang="pl-PL" smtClean="0"/>
              <a:t>‹#›</a:t>
            </a:fld>
            <a:endParaRPr lang="pl-PL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972908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9BD7-5816-4F6D-A624-1DEEA47649CD}" type="datetimeFigureOut">
              <a:rPr lang="pl-PL" smtClean="0"/>
              <a:t>29.09.2025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D89BE-8A68-4749-BEA4-C87D462B53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3690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9BD7-5816-4F6D-A624-1DEEA47649CD}" type="datetimeFigureOut">
              <a:rPr lang="pl-PL" smtClean="0"/>
              <a:t>29.09.2025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D89BE-8A68-4749-BEA4-C87D462B53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513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9BD7-5816-4F6D-A624-1DEEA47649CD}" type="datetimeFigureOut">
              <a:rPr lang="pl-PL" smtClean="0"/>
              <a:t>29.09.2025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D89BE-8A68-4749-BEA4-C87D462B53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4639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9E09BD7-5816-4F6D-A624-1DEEA47649CD}" type="datetimeFigureOut">
              <a:rPr lang="pl-PL" smtClean="0"/>
              <a:t>29.09.2025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7D89BE-8A68-4749-BEA4-C87D462B531F}" type="slidenum">
              <a:rPr lang="pl-PL" smtClean="0"/>
              <a:t>‹#›</a:t>
            </a:fld>
            <a:endParaRPr lang="pl-PL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2776769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9BD7-5816-4F6D-A624-1DEEA47649CD}" type="datetimeFigureOut">
              <a:rPr lang="pl-PL" smtClean="0"/>
              <a:t>29.09.2025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D89BE-8A68-4749-BEA4-C87D462B53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3072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9BD7-5816-4F6D-A624-1DEEA47649CD}" type="datetimeFigureOut">
              <a:rPr lang="pl-PL" smtClean="0"/>
              <a:t>29.09.2025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D89BE-8A68-4749-BEA4-C87D462B53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3414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9BD7-5816-4F6D-A624-1DEEA47649CD}" type="datetimeFigureOut">
              <a:rPr lang="pl-PL" smtClean="0"/>
              <a:t>29.09.2025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D89BE-8A68-4749-BEA4-C87D462B53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1682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9BD7-5816-4F6D-A624-1DEEA47649CD}" type="datetimeFigureOut">
              <a:rPr lang="pl-PL" smtClean="0"/>
              <a:t>29.09.2025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D89BE-8A68-4749-BEA4-C87D462B53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0394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9E09BD7-5816-4F6D-A624-1DEEA47649CD}" type="datetimeFigureOut">
              <a:rPr lang="pl-PL" smtClean="0"/>
              <a:t>29.09.2025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7D89BE-8A68-4749-BEA4-C87D462B531F}" type="slidenum">
              <a:rPr lang="pl-PL" smtClean="0"/>
              <a:t>‹#›</a:t>
            </a:fld>
            <a:endParaRPr lang="pl-P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19677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9E09BD7-5816-4F6D-A624-1DEEA47649CD}" type="datetimeFigureOut">
              <a:rPr lang="pl-PL" smtClean="0"/>
              <a:t>29.09.2025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7D89BE-8A68-4749-BEA4-C87D462B531F}" type="slidenum">
              <a:rPr lang="pl-PL" smtClean="0"/>
              <a:t>‹#›</a:t>
            </a:fld>
            <a:endParaRPr lang="pl-P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72130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B9E09BD7-5816-4F6D-A624-1DEEA47649CD}" type="datetimeFigureOut">
              <a:rPr lang="pl-PL" smtClean="0"/>
              <a:t>29.09.2025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4B7D89BE-8A68-4749-BEA4-C87D462B531F}" type="slidenum">
              <a:rPr lang="pl-PL" smtClean="0"/>
              <a:t>‹#›</a:t>
            </a:fld>
            <a:endParaRPr lang="pl-PL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90674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36" r:id="rId2"/>
    <p:sldLayoutId id="2147483937" r:id="rId3"/>
    <p:sldLayoutId id="2147483938" r:id="rId4"/>
    <p:sldLayoutId id="2147483939" r:id="rId5"/>
    <p:sldLayoutId id="2147483940" r:id="rId6"/>
    <p:sldLayoutId id="2147483941" r:id="rId7"/>
    <p:sldLayoutId id="2147483942" r:id="rId8"/>
    <p:sldLayoutId id="2147483943" r:id="rId9"/>
    <p:sldLayoutId id="2147483944" r:id="rId10"/>
    <p:sldLayoutId id="2147483945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1E217E0-D3F0-392E-7FE6-0A392D56AC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8457" y="2312414"/>
            <a:ext cx="9455085" cy="1970202"/>
          </a:xfrm>
        </p:spPr>
        <p:txBody>
          <a:bodyPr>
            <a:noAutofit/>
          </a:bodyPr>
          <a:lstStyle/>
          <a:p>
            <a:pPr algn="l"/>
            <a:r>
              <a:rPr lang="pl-PL" sz="4400" b="1" i="1" dirty="0">
                <a:solidFill>
                  <a:srgbClr val="0070C0"/>
                </a:solidFill>
              </a:rPr>
              <a:t>Współpraca gminy gryfów śląski z organizacjami pozarządowymi w roku 2024-2025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CE577963-BE95-A32A-750B-E0651BE9098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1759" y="0"/>
            <a:ext cx="1851783" cy="2312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087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9A72D30-C14A-29BC-1340-E4EE7F0B9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864" y="0"/>
            <a:ext cx="11466136" cy="6858000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pl-PL" b="1" u="sng" dirty="0">
                <a:solidFill>
                  <a:srgbClr val="00B050"/>
                </a:solidFill>
              </a:rPr>
              <a:t>Działania na rzecz osób niepełnosprawnych i promocji zdrowia – 7 500,00 zł</a:t>
            </a:r>
          </a:p>
          <a:p>
            <a:pPr marL="0" indent="0" algn="just">
              <a:buNone/>
            </a:pPr>
            <a:r>
              <a:rPr lang="pl-PL" dirty="0"/>
              <a:t>Przedsięwzięcia realizowane w ramach zadania:</a:t>
            </a:r>
          </a:p>
          <a:p>
            <a:r>
              <a:rPr lang="pl-PL" dirty="0"/>
              <a:t>dofinansowanie wyjazdów na turnusy rehabilitacyjne oraz zakup sprzętu rehabilitacyjnego                           –  6 000,00 zł, </a:t>
            </a:r>
          </a:p>
          <a:p>
            <a:r>
              <a:rPr lang="pl-PL" dirty="0"/>
              <a:t>dofinansowanie spotkań osób niepełnosprawnych oraz propagowanie zdrowego stylu życia                           –  1 500,00 zł. 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b="1" u="sng" dirty="0">
                <a:solidFill>
                  <a:srgbClr val="00B050"/>
                </a:solidFill>
              </a:rPr>
              <a:t>Organizacja wypoczynku dla dzieci i młodzieży jako przeciwdziałanie uzależnieniom</a:t>
            </a:r>
            <a:r>
              <a:rPr lang="pl-PL" b="1" dirty="0">
                <a:solidFill>
                  <a:srgbClr val="00B050"/>
                </a:solidFill>
              </a:rPr>
              <a:t> - 40 000,00 zł</a:t>
            </a:r>
            <a:endParaRPr lang="pl-PL" dirty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r>
              <a:rPr lang="pl-PL" dirty="0"/>
              <a:t>Przedsięwzięcia realizowane w ramach zadania: </a:t>
            </a:r>
          </a:p>
          <a:p>
            <a:pPr algn="just"/>
            <a:r>
              <a:rPr lang="pl-PL" dirty="0"/>
              <a:t>organizacja wypoczynku dzieci i młodzieży w czasie ferii zimowych oraz wakacji,</a:t>
            </a:r>
          </a:p>
          <a:p>
            <a:pPr algn="just"/>
            <a:r>
              <a:rPr lang="pl-PL" dirty="0"/>
              <a:t>organizacja czasu wolnego.</a:t>
            </a:r>
          </a:p>
          <a:p>
            <a:pPr algn="just"/>
            <a:endParaRPr lang="pl-PL" dirty="0"/>
          </a:p>
          <a:p>
            <a:pPr marL="0" indent="0" algn="just">
              <a:buNone/>
            </a:pPr>
            <a:r>
              <a:rPr lang="pl-PL" dirty="0"/>
              <a:t>W ramach powyższych zadań złożono 12 </a:t>
            </a:r>
            <a:r>
              <a:rPr lang="pl-PL" dirty="0">
                <a:solidFill>
                  <a:schemeClr val="tx1"/>
                </a:solidFill>
              </a:rPr>
              <a:t>ofert</a:t>
            </a:r>
            <a:r>
              <a:rPr lang="pl-PL" dirty="0"/>
              <a:t> na łączną kwotę </a:t>
            </a:r>
            <a:r>
              <a:rPr lang="pl-PL" b="1" dirty="0"/>
              <a:t>111 273,00 zł</a:t>
            </a:r>
            <a:r>
              <a:rPr lang="pl-PL" dirty="0"/>
              <a:t>, z czego dofinansowanie przyznano 11 zadaniom na kwotę </a:t>
            </a:r>
            <a:r>
              <a:rPr lang="pl-PL" b="1" dirty="0"/>
              <a:t>71 500,00 zł, </a:t>
            </a:r>
            <a:r>
              <a:rPr lang="pl-PL" dirty="0"/>
              <a:t>wymienionych w poniższej tabeli: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02504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1B993A65-980B-8D72-098B-3FABD74CE6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8269" y="0"/>
            <a:ext cx="9381666" cy="641023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A6291CA8-97CC-284E-0C54-F6A564E52A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7970" y="575035"/>
            <a:ext cx="9302261" cy="2758679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247217A4-CB6A-C9B8-3FD7-03583D196E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7972" y="3248873"/>
            <a:ext cx="9341963" cy="3609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41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0258627B-59C5-955D-867F-5C66A4BE84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1092" y="65988"/>
            <a:ext cx="8814062" cy="6648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081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13508" y="0"/>
            <a:ext cx="11478491" cy="6858000"/>
          </a:xfrm>
          <a:solidFill>
            <a:schemeClr val="bg2"/>
          </a:solidFill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dirty="0"/>
              <a:t>Wszystkie oferty zostały ocenione pod względem merytorycznym, zgodności z celami statutowymi organizacji, jakości oferty, wkładu własnego wnioskodawcy, dotychczasowej współpracy                               z samorządem lokalnym oraz racjonalności kosztów. Uwzględniono również doświadczenie organizacji. Lista przyznanych dotacji, zatwierdzona przez Burmistrza Gminy i Miasta Gryfów Śląski, została podana do publicznej wiadomości – na tablicy ogłoszeń  w siedzibie Urzędu Gminy oraz na stronie internetowej gminy i w Biuletynie Informacji Publicznej.</a:t>
            </a:r>
          </a:p>
          <a:p>
            <a:pPr>
              <a:lnSpc>
                <a:spcPct val="150000"/>
              </a:lnSpc>
            </a:pPr>
            <a:endParaRPr lang="pl-PL" dirty="0"/>
          </a:p>
          <a:p>
            <a:pPr algn="ctr">
              <a:lnSpc>
                <a:spcPct val="150000"/>
              </a:lnSpc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4033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B692A7-215B-EAA9-E142-5CC039E68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6537" y="0"/>
            <a:ext cx="10925999" cy="1470581"/>
          </a:xfrm>
          <a:solidFill>
            <a:schemeClr val="bg2"/>
          </a:solidFill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dirty="0"/>
              <a:t>W roku 2024 na dotacje dla organizacji pozarządowych Gmina Gryfów Śląski przeznaczyła kwotę </a:t>
            </a:r>
            <a:r>
              <a:rPr lang="pl-PL" b="1" dirty="0"/>
              <a:t>227 000,00 zł</a:t>
            </a:r>
            <a:r>
              <a:rPr lang="pl-PL" dirty="0"/>
              <a:t>. W roku 2025 kwota ta została zwiększona do </a:t>
            </a:r>
            <a:r>
              <a:rPr lang="pl-PL" b="1" dirty="0"/>
              <a:t>241 500,00 zł</a:t>
            </a:r>
            <a:r>
              <a:rPr lang="pl-PL" dirty="0"/>
              <a:t>, co oznacza wzrost            o </a:t>
            </a:r>
            <a:r>
              <a:rPr lang="pl-PL" b="1" dirty="0"/>
              <a:t>14 500,00 zł</a:t>
            </a:r>
            <a:r>
              <a:rPr lang="pl-PL" dirty="0"/>
              <a:t>. Zwiększenie środków pozwoliło na szersze wsparcie organizacji pozarządowych,                 a tym samym na realizację większej liczby przedsięwzięć w zakresie sportu, kultury, edukacji                        i działań społecznych.</a:t>
            </a:r>
          </a:p>
        </p:txBody>
      </p:sp>
      <p:graphicFrame>
        <p:nvGraphicFramePr>
          <p:cNvPr id="15" name="Wykres 14">
            <a:extLst>
              <a:ext uri="{FF2B5EF4-FFF2-40B4-BE49-F238E27FC236}">
                <a16:creationId xmlns:a16="http://schemas.microsoft.com/office/drawing/2014/main" id="{837091D0-01C0-AB9F-CF71-0302AEE1F1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2390625"/>
              </p:ext>
            </p:extLst>
          </p:nvPr>
        </p:nvGraphicFramePr>
        <p:xfrm>
          <a:off x="2271861" y="1470581"/>
          <a:ext cx="8610338" cy="5387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519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DE71454-44BC-72FF-CE84-74564AA3A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0965" y="446202"/>
            <a:ext cx="10986655" cy="6109855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br>
              <a:rPr lang="pl-PL" sz="7200" b="1" dirty="0"/>
            </a:br>
            <a:br>
              <a:rPr lang="pl-PL" sz="7200" b="1" dirty="0"/>
            </a:br>
            <a:r>
              <a:rPr lang="pl-PL" sz="7200" b="1" dirty="0"/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2348655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D60160-EB75-4331-3F31-D8808F59E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582" y="0"/>
            <a:ext cx="11485418" cy="6867427"/>
          </a:xfrm>
          <a:solidFill>
            <a:schemeClr val="bg2"/>
          </a:solidFill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l-PL" sz="2600" dirty="0"/>
              <a:t>W 2024 roku Gmina Gryfów Śląski przeznaczyła na realizację zadań publicznych </a:t>
            </a:r>
            <a:r>
              <a:rPr lang="pl-PL" sz="2600" b="1" dirty="0"/>
              <a:t>227 000,00 zł</a:t>
            </a:r>
            <a:r>
              <a:rPr lang="pl-PL" sz="2600" dirty="0"/>
              <a:t>, w tym:   </a:t>
            </a:r>
          </a:p>
          <a:p>
            <a:pPr algn="just"/>
            <a:r>
              <a:rPr lang="pl-PL" sz="2600" dirty="0"/>
              <a:t>na kulturę fizyczną i sport - </a:t>
            </a:r>
            <a:r>
              <a:rPr lang="pl-PL" sz="2600" b="1" dirty="0"/>
              <a:t>157 000,00 </a:t>
            </a:r>
            <a:r>
              <a:rPr lang="pl-PL" sz="2600" dirty="0"/>
              <a:t>zł </a:t>
            </a:r>
          </a:p>
          <a:p>
            <a:pPr algn="just"/>
            <a:r>
              <a:rPr lang="pl-PL" sz="2600" dirty="0"/>
              <a:t>na pozostałe zadania - </a:t>
            </a:r>
            <a:r>
              <a:rPr lang="pl-PL" sz="2600" b="1" dirty="0"/>
              <a:t>70 000,00 zł</a:t>
            </a:r>
            <a:r>
              <a:rPr lang="pl-PL" sz="2600" dirty="0"/>
              <a:t> </a:t>
            </a:r>
          </a:p>
          <a:p>
            <a:pPr marL="0" indent="0" algn="just">
              <a:buNone/>
            </a:pPr>
            <a:r>
              <a:rPr lang="pl-PL" sz="2600" dirty="0">
                <a:solidFill>
                  <a:schemeClr val="tx1"/>
                </a:solidFill>
              </a:rPr>
              <a:t>Łącznie wpłynęło 25 ofert na kwotę </a:t>
            </a:r>
            <a:r>
              <a:rPr lang="pl-PL" sz="2600" b="1" dirty="0">
                <a:solidFill>
                  <a:schemeClr val="tx1"/>
                </a:solidFill>
              </a:rPr>
              <a:t>318 760,00 zł</a:t>
            </a:r>
            <a:r>
              <a:rPr lang="pl-PL" sz="2600" dirty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endParaRPr lang="pl-PL" sz="26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2600" b="1" u="sng" dirty="0">
                <a:solidFill>
                  <a:srgbClr val="009E33"/>
                </a:solidFill>
              </a:rPr>
              <a:t>Kultura fizyczna i sport </a:t>
            </a:r>
          </a:p>
          <a:p>
            <a:pPr marL="0" indent="0" algn="just">
              <a:buNone/>
            </a:pPr>
            <a:r>
              <a:rPr lang="pl-PL" sz="2600" dirty="0"/>
              <a:t>Przedsięwzięcia realizowane w ramach zadania to: </a:t>
            </a:r>
          </a:p>
          <a:p>
            <a:pPr algn="just"/>
            <a:r>
              <a:rPr lang="pl-PL" sz="2600" dirty="0"/>
              <a:t>prowadzenie zajęć sportowych, </a:t>
            </a:r>
          </a:p>
          <a:p>
            <a:pPr algn="just"/>
            <a:r>
              <a:rPr lang="pl-PL" sz="2600" dirty="0"/>
              <a:t>szkolenie zawodników z różnych dyscyplin sportowych,</a:t>
            </a:r>
          </a:p>
          <a:p>
            <a:pPr algn="just"/>
            <a:r>
              <a:rPr lang="pl-PL" sz="2600" dirty="0"/>
              <a:t>upowszechnianie kultury fizycznej i rekreacji, jako zdrowego stylu życia i aktywnej formy spędzania wolnego czasu,</a:t>
            </a:r>
          </a:p>
          <a:p>
            <a:pPr algn="just"/>
            <a:r>
              <a:rPr lang="pl-PL" sz="2600" dirty="0"/>
              <a:t>organizowanie imprez sportowych.</a:t>
            </a:r>
          </a:p>
          <a:p>
            <a:pPr marL="0" indent="0" algn="just">
              <a:buNone/>
            </a:pPr>
            <a:endParaRPr lang="pl-PL" sz="2600" dirty="0"/>
          </a:p>
          <a:p>
            <a:pPr marL="0" indent="0" algn="just">
              <a:buNone/>
            </a:pPr>
            <a:r>
              <a:rPr lang="pl-PL" sz="2600" dirty="0">
                <a:solidFill>
                  <a:schemeClr val="tx1"/>
                </a:solidFill>
              </a:rPr>
              <a:t>Konkurs w zakresie kultury fizycznej i sportu został rozstrzygnięty w dwóch naborach:</a:t>
            </a:r>
          </a:p>
          <a:p>
            <a:pPr algn="just"/>
            <a:r>
              <a:rPr lang="pl-PL" sz="2600" dirty="0"/>
              <a:t>w I naborze wpłynęło 7 ofert o dofinansowanie,</a:t>
            </a:r>
          </a:p>
          <a:p>
            <a:pPr algn="just"/>
            <a:r>
              <a:rPr lang="pl-PL" sz="2600" dirty="0"/>
              <a:t>w II naborze wpłynęło 5 ofert o dofinansowanie.</a:t>
            </a:r>
          </a:p>
          <a:p>
            <a:pPr marL="0" indent="0" algn="just">
              <a:buNone/>
            </a:pPr>
            <a:endParaRPr lang="pl-PL" sz="2600" dirty="0"/>
          </a:p>
          <a:p>
            <a:pPr marL="0" indent="0" algn="just">
              <a:buNone/>
            </a:pPr>
            <a:r>
              <a:rPr lang="pl-PL" sz="2600" dirty="0"/>
              <a:t>W ramach powyższego zadania złożono 12 </a:t>
            </a:r>
            <a:r>
              <a:rPr lang="pl-PL" sz="2600" dirty="0">
                <a:solidFill>
                  <a:schemeClr val="tx1"/>
                </a:solidFill>
              </a:rPr>
              <a:t>ofert</a:t>
            </a:r>
            <a:r>
              <a:rPr lang="pl-PL" sz="2600" dirty="0"/>
              <a:t> na łączną kwotę </a:t>
            </a:r>
            <a:r>
              <a:rPr lang="pl-PL" sz="2600" b="1" dirty="0"/>
              <a:t>237 270,00 zł</a:t>
            </a:r>
            <a:r>
              <a:rPr lang="pl-PL" sz="2600" dirty="0"/>
              <a:t>, wymienionych                   w poniższej tabeli:</a:t>
            </a:r>
          </a:p>
          <a:p>
            <a:pPr marL="0" indent="0" algn="just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86804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Symbol zastępczy zawartości 16">
            <a:extLst>
              <a:ext uri="{FF2B5EF4-FFF2-40B4-BE49-F238E27FC236}">
                <a16:creationId xmlns:a16="http://schemas.microsoft.com/office/drawing/2014/main" id="{A9A46912-3017-55B2-8691-8467F5DF57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0452014"/>
              </p:ext>
            </p:extLst>
          </p:nvPr>
        </p:nvGraphicFramePr>
        <p:xfrm>
          <a:off x="956823" y="30672"/>
          <a:ext cx="10826684" cy="6796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4015">
                  <a:extLst>
                    <a:ext uri="{9D8B030D-6E8A-4147-A177-3AD203B41FA5}">
                      <a16:colId xmlns:a16="http://schemas.microsoft.com/office/drawing/2014/main" val="4027158188"/>
                    </a:ext>
                  </a:extLst>
                </a:gridCol>
                <a:gridCol w="3996966">
                  <a:extLst>
                    <a:ext uri="{9D8B030D-6E8A-4147-A177-3AD203B41FA5}">
                      <a16:colId xmlns:a16="http://schemas.microsoft.com/office/drawing/2014/main" val="1472714066"/>
                    </a:ext>
                  </a:extLst>
                </a:gridCol>
                <a:gridCol w="3572758">
                  <a:extLst>
                    <a:ext uri="{9D8B030D-6E8A-4147-A177-3AD203B41FA5}">
                      <a16:colId xmlns:a16="http://schemas.microsoft.com/office/drawing/2014/main" val="3166019470"/>
                    </a:ext>
                  </a:extLst>
                </a:gridCol>
                <a:gridCol w="2582945">
                  <a:extLst>
                    <a:ext uri="{9D8B030D-6E8A-4147-A177-3AD203B41FA5}">
                      <a16:colId xmlns:a16="http://schemas.microsoft.com/office/drawing/2014/main" val="2450912902"/>
                    </a:ext>
                  </a:extLst>
                </a:gridCol>
              </a:tblGrid>
              <a:tr h="22571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Lp.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Nazwa  podmiotu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Nazwa zadania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Wysokość przyznanej dotacji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9597854"/>
                  </a:ext>
                </a:extLst>
              </a:tr>
              <a:tr h="2110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388600"/>
                          </a:solidFill>
                          <a:effectLst/>
                          <a:latin typeface="Times New Roman" panose="02020603050405020304" pitchFamily="18" charset="0"/>
                        </a:rPr>
                        <a:t>Zad. 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388600"/>
                          </a:solidFill>
                          <a:effectLst/>
                          <a:latin typeface="Times New Roman" panose="02020603050405020304" pitchFamily="18" charset="0"/>
                        </a:rPr>
                        <a:t>Kultura fizyczna i sport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3886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388600"/>
                          </a:solidFill>
                          <a:effectLst/>
                          <a:latin typeface="Times New Roman" panose="02020603050405020304" pitchFamily="18" charset="0"/>
                        </a:rPr>
                        <a:t>100.000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380790"/>
                  </a:ext>
                </a:extLst>
              </a:tr>
              <a:tr h="85851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Gryfowski Klub Sportowy „GRYF”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Prowadzenie zajęć sportowych, szkoleń zawodników oraz upowszechnianie kultury fizycznej i rekreacji, jak i zdrowego stylu życia, aktywnej formy spędzania wolnego czasu, organizowanie imprez sportowych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58.500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377894"/>
                  </a:ext>
                </a:extLst>
              </a:tr>
              <a:tr h="56052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Rada Gminna Ludowe Zespoły Sportowe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Organizacja zajęć sekcji tenisa stołowego dla wszystkich zainteresowanych aktywnym spędzaniem wolnego czasu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3.500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865818"/>
                  </a:ext>
                </a:extLst>
              </a:tr>
              <a:tr h="42183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Gminny Szkolny Związek Sportowy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Organizowanie zawodów i imprez sportowych na terenie Gminy Gryfów Śląski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44342"/>
                  </a:ext>
                </a:extLst>
              </a:tr>
              <a:tr h="49275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Ludowy Klub Sportowy „ZRYW” Ubocze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Upowszechnianie sportu, propagowanie zdrowego trybu życia, organizacja imprez sportowych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6389428"/>
                  </a:ext>
                </a:extLst>
              </a:tr>
              <a:tr h="42183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Stowarzyszenie Aktywny Gryfów „Cross Gryfitów”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Promowanie aktywności fizycznej w różnej postaci bez względu na wiek i sprawność fizyczną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8172879"/>
                  </a:ext>
                </a:extLst>
              </a:tr>
              <a:tr h="42183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Polski Związek Wędkarstwa Koło w Gryfowie Śląskim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Zdrowe i aktywne spędzanie wolnego czasu w formie organizacji zawodów wędkarskich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361824"/>
                  </a:ext>
                </a:extLst>
              </a:tr>
              <a:tr h="2831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Uczniowski Klub Sportowy Football Academy Gryfów Śląski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Szkolenie dzieci i młodzieży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59691"/>
                  </a:ext>
                </a:extLst>
              </a:tr>
              <a:tr h="211075"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 nabór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388600"/>
                          </a:solidFill>
                          <a:effectLst/>
                          <a:latin typeface="Times New Roman" panose="02020603050405020304" pitchFamily="18" charset="0"/>
                        </a:rPr>
                        <a:t>57.000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8812739"/>
                  </a:ext>
                </a:extLst>
              </a:tr>
              <a:tr h="85851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Gryfowski Klub Sportowy „GRYF”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Prowadzenie zajęć sportowych, szkoleń zawodników oraz upowszechnianie kultury fizycznej i rekreacji, jak i zdrowego stylu życia, aktywnej formy spędzania wolnego czasu, organizowanie imprez sportowych.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059023"/>
                  </a:ext>
                </a:extLst>
              </a:tr>
              <a:tr h="49275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Rada Gminna Ludowe Zespoły Sportowe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Popularyzacja tenisa stołowego wśród dzieci i młodzieży gminy Gryfów Śląski oraz organizacja zajęć sekcyjnych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2.500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879707"/>
                  </a:ext>
                </a:extLst>
              </a:tr>
              <a:tr h="4221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Gminny Szkolny Związek Sportowy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Organizowanie zawodów i imprez sportowych na terenie Gminy Gryfów Śląski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7031211"/>
                  </a:ext>
                </a:extLst>
              </a:tr>
              <a:tr h="49275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Ludowy Klub Sportowy „ZRYW” Ubocze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Upowszechnianie sportu, propagowanie zdrowego trybu życia, organizacja imprez sportowych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9285665"/>
                  </a:ext>
                </a:extLst>
              </a:tr>
              <a:tr h="4221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Polski Związek Wędkarstwa Koło w Gryfowie Śląskim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Zdrowe i aktywne spędzanie wolnego czasu w formie organizacji zawodów wędkarskich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1.500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280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4867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44718" y="0"/>
            <a:ext cx="11447282" cy="6858000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b="1" dirty="0">
                <a:solidFill>
                  <a:srgbClr val="0070C0"/>
                </a:solidFill>
              </a:rPr>
              <a:t>Pozostałe zadania:</a:t>
            </a:r>
          </a:p>
          <a:p>
            <a:pPr marL="0" lvl="0" indent="0" algn="just">
              <a:buNone/>
            </a:pPr>
            <a:r>
              <a:rPr lang="pl-PL" b="1" u="sng" dirty="0">
                <a:solidFill>
                  <a:srgbClr val="00B050"/>
                </a:solidFill>
              </a:rPr>
              <a:t>Kultura, sztuka, kultywowanie tradycji narodowych i	 regionalnych oraz inicjatyw promujących Gryfów Śląski – 10 000,00 zł</a:t>
            </a:r>
            <a:endParaRPr lang="pl-PL" dirty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r>
              <a:rPr lang="pl-PL" dirty="0"/>
              <a:t>Przedsięwzięcia realizowane w ramach zadania to: </a:t>
            </a:r>
          </a:p>
          <a:p>
            <a:pPr lvl="0" algn="just"/>
            <a:r>
              <a:rPr lang="pl-PL" dirty="0"/>
              <a:t>organizowanie świąt państwowych, okazjonalnych spotkań, imprez okolicznościowych dla członków  organizacji oraz seniorów działających na terenie gminy Gryfów Śląski,</a:t>
            </a:r>
          </a:p>
          <a:p>
            <a:pPr lvl="0" algn="just"/>
            <a:r>
              <a:rPr lang="pl-PL" dirty="0"/>
              <a:t>propagowanie miasta i osób z nim związanych,	   popularyzacja wiedzy i historii dawnej Gryfowa Śląskiego, gromadzenie pamiątek, promocja walorów krajoznawczych, organizowanie konkursów.</a:t>
            </a:r>
          </a:p>
          <a:p>
            <a:pPr marL="0" lvl="0" indent="0" algn="just">
              <a:buNone/>
            </a:pPr>
            <a:endParaRPr lang="pl-PL" dirty="0"/>
          </a:p>
          <a:p>
            <a:pPr marL="0" lvl="0" indent="0" algn="just">
              <a:buNone/>
            </a:pPr>
            <a:r>
              <a:rPr lang="pl-PL" b="1" u="sng" dirty="0">
                <a:solidFill>
                  <a:srgbClr val="00B050"/>
                </a:solidFill>
              </a:rPr>
              <a:t> Wypoczynek letni i rekreacja dzieci i młodzieży - 14 000,00 zł</a:t>
            </a:r>
            <a:endParaRPr lang="pl-PL" dirty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r>
              <a:rPr lang="pl-PL" dirty="0"/>
              <a:t>Przedsięwzięcia realizowane w ramach zadania to: </a:t>
            </a:r>
          </a:p>
          <a:p>
            <a:pPr lvl="0" algn="just"/>
            <a:r>
              <a:rPr lang="pl-PL" dirty="0"/>
              <a:t>organizowanie wypoczynku letniego dzieci i młodzieży oraz wycieczek turystyczno-krajoznawczych, </a:t>
            </a:r>
          </a:p>
          <a:p>
            <a:pPr lvl="0" algn="just"/>
            <a:r>
              <a:rPr lang="pl-PL" dirty="0"/>
              <a:t>upowszechnianie turystyki. </a:t>
            </a:r>
          </a:p>
          <a:p>
            <a:pPr lvl="0" algn="just"/>
            <a:endParaRPr lang="pl-PL" dirty="0"/>
          </a:p>
          <a:p>
            <a:pPr marL="0" indent="0" algn="just">
              <a:buNone/>
            </a:pP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1421110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25864" y="0"/>
            <a:ext cx="11466136" cy="6857999"/>
          </a:xfrm>
          <a:solidFill>
            <a:schemeClr val="bg2"/>
          </a:solidFill>
        </p:spPr>
        <p:txBody>
          <a:bodyPr/>
          <a:lstStyle/>
          <a:p>
            <a:pPr marL="0" lvl="0" indent="0" algn="just">
              <a:buNone/>
            </a:pPr>
            <a:endParaRPr lang="pl-PL" b="1" u="sng" dirty="0">
              <a:solidFill>
                <a:srgbClr val="00B050"/>
              </a:solidFill>
            </a:endParaRPr>
          </a:p>
          <a:p>
            <a:pPr marL="0" lvl="0" indent="0" algn="just">
              <a:buNone/>
            </a:pPr>
            <a:r>
              <a:rPr lang="pl-PL" b="1" u="sng" dirty="0">
                <a:solidFill>
                  <a:srgbClr val="00B050"/>
                </a:solidFill>
              </a:rPr>
              <a:t>Działania na rzecz osób niepełnosprawnych i promocji zdrowia – 6 000,00 zł</a:t>
            </a:r>
          </a:p>
          <a:p>
            <a:pPr marL="0" indent="0" algn="just">
              <a:buNone/>
            </a:pPr>
            <a:r>
              <a:rPr lang="pl-PL" dirty="0"/>
              <a:t>Przedsięwzięcia realizowane w ramach zadania:</a:t>
            </a:r>
          </a:p>
          <a:p>
            <a:pPr algn="just"/>
            <a:r>
              <a:rPr lang="pl-PL" dirty="0"/>
              <a:t>dofinansowanie wyjazdów na turnusy rehabilitacyjne oraz zakup sprzętu rehabilitacyjnego, </a:t>
            </a:r>
          </a:p>
          <a:p>
            <a:pPr algn="just"/>
            <a:r>
              <a:rPr lang="pl-PL" dirty="0"/>
              <a:t>dofinansowanie spotkań osób niepełnosprawnych oraz propagowanie zdrowego stylu życia. 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b="1" u="sng" dirty="0">
                <a:solidFill>
                  <a:srgbClr val="00B050"/>
                </a:solidFill>
              </a:rPr>
              <a:t>Organizacja wypoczynku dla dzieci i młodzieży jako przeciwdziałanie uzależnieniom</a:t>
            </a:r>
            <a:r>
              <a:rPr lang="pl-PL" b="1" dirty="0">
                <a:solidFill>
                  <a:srgbClr val="00B050"/>
                </a:solidFill>
              </a:rPr>
              <a:t> - 40 000,00 zł</a:t>
            </a:r>
            <a:endParaRPr lang="pl-PL" dirty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r>
              <a:rPr lang="pl-PL" dirty="0"/>
              <a:t>Przedsięwzięcia realizowane w ramach zadania: </a:t>
            </a:r>
          </a:p>
          <a:p>
            <a:pPr algn="just"/>
            <a:r>
              <a:rPr lang="pl-PL" dirty="0"/>
              <a:t>organizacja wypoczynku dzieci i młodzieży w czasie ferii zimowych oraz wakacji,</a:t>
            </a:r>
          </a:p>
          <a:p>
            <a:pPr algn="just"/>
            <a:r>
              <a:rPr lang="pl-PL" dirty="0"/>
              <a:t>organizacja czasu wolnego.</a:t>
            </a:r>
          </a:p>
          <a:p>
            <a:pPr algn="just"/>
            <a:endParaRPr lang="pl-PL" dirty="0"/>
          </a:p>
          <a:p>
            <a:pPr marL="0" indent="0" algn="just">
              <a:buNone/>
            </a:pPr>
            <a:r>
              <a:rPr lang="pl-PL" dirty="0"/>
              <a:t>W ramach powyższych zadań złożono 13 </a:t>
            </a:r>
            <a:r>
              <a:rPr lang="pl-PL" dirty="0">
                <a:solidFill>
                  <a:schemeClr val="tx1"/>
                </a:solidFill>
              </a:rPr>
              <a:t>ofert</a:t>
            </a:r>
            <a:r>
              <a:rPr lang="pl-PL" dirty="0"/>
              <a:t> na łączną kwotę </a:t>
            </a:r>
            <a:r>
              <a:rPr lang="pl-PL" b="1" dirty="0"/>
              <a:t>81 490,00 zł</a:t>
            </a:r>
            <a:r>
              <a:rPr lang="pl-PL" dirty="0"/>
              <a:t>, z czego dofinansowanie przyznano 12 zadaniom na kwotę </a:t>
            </a:r>
            <a:r>
              <a:rPr lang="pl-PL" b="1" dirty="0"/>
              <a:t>70 000,00 zł, </a:t>
            </a:r>
            <a:r>
              <a:rPr lang="pl-PL" dirty="0"/>
              <a:t>wymienionych w poniższej tabeli:</a:t>
            </a:r>
          </a:p>
          <a:p>
            <a:pPr algn="just"/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09692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7B0BA1DF-B6B8-F56F-2BF8-556F45EF21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7727693"/>
              </p:ext>
            </p:extLst>
          </p:nvPr>
        </p:nvGraphicFramePr>
        <p:xfrm>
          <a:off x="777711" y="16822"/>
          <a:ext cx="11288596" cy="6824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749">
                  <a:extLst>
                    <a:ext uri="{9D8B030D-6E8A-4147-A177-3AD203B41FA5}">
                      <a16:colId xmlns:a16="http://schemas.microsoft.com/office/drawing/2014/main" val="3597102897"/>
                    </a:ext>
                  </a:extLst>
                </a:gridCol>
                <a:gridCol w="5064549">
                  <a:extLst>
                    <a:ext uri="{9D8B030D-6E8A-4147-A177-3AD203B41FA5}">
                      <a16:colId xmlns:a16="http://schemas.microsoft.com/office/drawing/2014/main" val="2224275743"/>
                    </a:ext>
                  </a:extLst>
                </a:gridCol>
                <a:gridCol w="2822149">
                  <a:extLst>
                    <a:ext uri="{9D8B030D-6E8A-4147-A177-3AD203B41FA5}">
                      <a16:colId xmlns:a16="http://schemas.microsoft.com/office/drawing/2014/main" val="1307940777"/>
                    </a:ext>
                  </a:extLst>
                </a:gridCol>
                <a:gridCol w="2822149">
                  <a:extLst>
                    <a:ext uri="{9D8B030D-6E8A-4147-A177-3AD203B41FA5}">
                      <a16:colId xmlns:a16="http://schemas.microsoft.com/office/drawing/2014/main" val="3446590065"/>
                    </a:ext>
                  </a:extLst>
                </a:gridCol>
              </a:tblGrid>
              <a:tr h="38717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388600"/>
                          </a:solidFill>
                          <a:effectLst/>
                          <a:latin typeface="Times New Roman" panose="02020603050405020304" pitchFamily="18" charset="0"/>
                        </a:rPr>
                        <a:t>Zad. 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388600"/>
                          </a:solidFill>
                          <a:effectLst/>
                          <a:latin typeface="Times New Roman" panose="02020603050405020304" pitchFamily="18" charset="0"/>
                        </a:rPr>
                        <a:t>Kultura, sztuka, tradycje narodowe i regionalne i regionalne,  inicjatywy promujące Gryfów Śląski oraz okazjonalnych spotkań seniorów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3886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388600"/>
                          </a:solidFill>
                          <a:effectLst/>
                          <a:latin typeface="Times New Roman" panose="02020603050405020304" pitchFamily="18" charset="0"/>
                        </a:rPr>
                        <a:t>10.000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9415082"/>
                  </a:ext>
                </a:extLst>
              </a:tr>
              <a:tr h="18809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Polski Związek Emerytów, Rencistów i Inwalidów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Organizacja czasu wolnego seniorów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0257986"/>
                  </a:ext>
                </a:extLst>
              </a:tr>
              <a:tr h="36771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Towarzystwo Miłośników Gryfowa Śląskiego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Propagowanie miasta , regionu i osób z nim związanych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5.500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094012"/>
                  </a:ext>
                </a:extLst>
              </a:tr>
              <a:tr h="18809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Stowarzyszenie Rozwoju Proszówki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 Wędrówki z Gryfowa do Proszówki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3.500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895674"/>
                  </a:ext>
                </a:extLst>
              </a:tr>
              <a:tr h="36771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388600"/>
                          </a:solidFill>
                          <a:effectLst/>
                          <a:latin typeface="Times New Roman" panose="02020603050405020304" pitchFamily="18" charset="0"/>
                        </a:rPr>
                        <a:t>Zad. 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388600"/>
                          </a:solidFill>
                          <a:effectLst/>
                          <a:latin typeface="Times New Roman" panose="02020603050405020304" pitchFamily="18" charset="0"/>
                        </a:rPr>
                        <a:t>Organizacja wypoczynku dzieci i młodzieży oraz wycieczek i rajdów turystyczno-krajoznawczych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3886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388600"/>
                          </a:solidFill>
                          <a:effectLst/>
                          <a:latin typeface="Times New Roman" panose="02020603050405020304" pitchFamily="18" charset="0"/>
                        </a:rPr>
                        <a:t>14.000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674561"/>
                  </a:ext>
                </a:extLst>
              </a:tr>
              <a:tr h="72792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Gryfowski Klub Sportowy „GRYF”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Organizacja wypoczynku letniego i rekreacji dzieci i młodzieży wycieczek i rajdów turystyczno-krajoznawczych oraz upowszechniania turystyki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2695179"/>
                  </a:ext>
                </a:extLst>
              </a:tr>
              <a:tr h="36771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Stowarzyszenie Rozwoju Wsi Rząsiny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Organizacja Rajdu Turystycznego im. Bł. Ks. Alojsa Andrickiego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4459192"/>
                  </a:ext>
                </a:extLst>
              </a:tr>
              <a:tr h="36771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Stowarzyszenie na rzecz rozwoju Zespołu Szkół Ogólnokształcących i Zawodowych w Gryfowie Śląskim "Homo Viator"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Organizacja I Rajdu Rowerowego pod hasłem „Wzdłuż rzeki Kwisy”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1185270"/>
                  </a:ext>
                </a:extLst>
              </a:tr>
              <a:tr h="2802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388600"/>
                          </a:solidFill>
                          <a:effectLst/>
                          <a:latin typeface="Times New Roman" panose="02020603050405020304" pitchFamily="18" charset="0"/>
                        </a:rPr>
                        <a:t>Zad. 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388600"/>
                          </a:solidFill>
                          <a:effectLst/>
                          <a:latin typeface="Times New Roman" panose="02020603050405020304" pitchFamily="18" charset="0"/>
                        </a:rPr>
                        <a:t>Działania na rzecz osób niepełnosprawnych i promocji zdrowia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3886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388600"/>
                          </a:solidFill>
                          <a:effectLst/>
                          <a:latin typeface="Times New Roman" panose="02020603050405020304" pitchFamily="18" charset="0"/>
                        </a:rPr>
                        <a:t>6.000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5264930"/>
                  </a:ext>
                </a:extLst>
              </a:tr>
              <a:tr h="187610">
                <a:tc gridSpan="4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4.1 Dofinansowanie wyjazdów na turnusy rehabilitacyjne oraz zakup sprzętu rehabilitacyjnego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3444862"/>
                  </a:ext>
                </a:extLst>
              </a:tr>
              <a:tr h="187610">
                <a:tc gridSpan="4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4.2 Dofinansowanie spotkań osób niepełnosprawnych oraz propagowanie zdrowego stylu życia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9877199"/>
                  </a:ext>
                </a:extLst>
              </a:tr>
              <a:tr h="18761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TPD Koło Specjalnej Troski w Mirsku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Pomoc osobom niepełnosprawnym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892523"/>
                  </a:ext>
                </a:extLst>
              </a:tr>
              <a:tr h="54782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Stowarzyszenie Na Rzecz Osób Niepełnosprawnych "Mocni"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Rehabilitacja oraz poprawa jakości życia osób niepełnosprawnych poprzez naukę pływania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6767952"/>
                  </a:ext>
                </a:extLst>
              </a:tr>
              <a:tr h="18761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Polski Związek Niewidomych Okręg Dolnośląski Koło w Gryfowie Śląskim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Zakup sprzętu rehabilitacyjnego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271559"/>
                  </a:ext>
                </a:extLst>
              </a:tr>
              <a:tr h="54782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Stowarzyszenie Na Rzecz Osób Niepełnosprawnych "Mocni"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„Zdrowie na Mikołaja” – spotkanie prozdrowotne edukujące w temacie usprawniania narządów mowy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956387"/>
                  </a:ext>
                </a:extLst>
              </a:tr>
              <a:tr h="36771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388600"/>
                          </a:solidFill>
                          <a:effectLst/>
                          <a:latin typeface="Times New Roman" panose="02020603050405020304" pitchFamily="18" charset="0"/>
                        </a:rPr>
                        <a:t>Zad. 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388600"/>
                          </a:solidFill>
                          <a:effectLst/>
                          <a:latin typeface="Times New Roman" panose="02020603050405020304" pitchFamily="18" charset="0"/>
                        </a:rPr>
                        <a:t>Organizacja wypoczynku dzieci i młodzieży jako przeciwdziałanie uzależnieniom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3886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388600"/>
                          </a:solidFill>
                          <a:effectLst/>
                          <a:latin typeface="Times New Roman" panose="02020603050405020304" pitchFamily="18" charset="0"/>
                        </a:rPr>
                        <a:t>40.000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2834700"/>
                  </a:ext>
                </a:extLst>
              </a:tr>
              <a:tr h="54782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Stowarzyszenie na rzecz rozwoju Zespołu Szkół Ogólnokształcących i Zawodowych w Gryfowie Śląskim "Homo Viator"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Organizacja wypoczynku dla dzieci i młodzieży jako przeciwdziałanie uzależnieniom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463086"/>
                  </a:ext>
                </a:extLst>
              </a:tr>
              <a:tr h="72792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Gryfowski Klub Sportowy „GRYF”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Organizacja wypoczynku dla dzieci i młodzieży jako przeciwdziałanie uzależnieniom na terenie Gminy Gryfów Śląski w 2024 roku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2748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77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0FD66F8-B2C9-D5B9-7586-E51C4949C6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437" y="0"/>
            <a:ext cx="11475563" cy="6858000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W 2025 roku Gmina Gryfów Śląski przeznaczyła na realizację zadań publicznych </a:t>
            </a:r>
            <a:r>
              <a:rPr lang="pl-PL" b="1" dirty="0"/>
              <a:t>241 500,00 zł</a:t>
            </a:r>
            <a:r>
              <a:rPr lang="pl-PL" dirty="0"/>
              <a:t>, w tym:</a:t>
            </a:r>
          </a:p>
          <a:p>
            <a:pPr algn="just"/>
            <a:r>
              <a:rPr lang="pl-PL" dirty="0"/>
              <a:t>na kulturę fizyczną i sport – </a:t>
            </a:r>
            <a:r>
              <a:rPr lang="pl-PL" b="1" dirty="0"/>
              <a:t>170 000,00 zł</a:t>
            </a:r>
          </a:p>
          <a:p>
            <a:pPr algn="just"/>
            <a:r>
              <a:rPr lang="pl-PL" dirty="0"/>
              <a:t>na pozostałe zadania – </a:t>
            </a:r>
            <a:r>
              <a:rPr lang="pl-PL" b="1" dirty="0"/>
              <a:t>71 500,00 zł</a:t>
            </a:r>
          </a:p>
          <a:p>
            <a:pPr marL="0" indent="0" algn="just">
              <a:buNone/>
            </a:pPr>
            <a:r>
              <a:rPr lang="pl-PL" dirty="0"/>
              <a:t>Wpłynęło 20 ofert na kwotę </a:t>
            </a:r>
            <a:r>
              <a:rPr lang="pl-PL" b="1" dirty="0"/>
              <a:t>365 439,00 zł</a:t>
            </a:r>
            <a:r>
              <a:rPr lang="pl-PL" dirty="0"/>
              <a:t>.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b="1" u="sng" dirty="0">
                <a:solidFill>
                  <a:srgbClr val="009E33"/>
                </a:solidFill>
              </a:rPr>
              <a:t>KULTURA FIZYCZNA I SPORT</a:t>
            </a:r>
          </a:p>
          <a:p>
            <a:pPr marL="0" indent="0" algn="just">
              <a:buNone/>
            </a:pPr>
            <a:r>
              <a:rPr lang="pl-PL" dirty="0"/>
              <a:t>Przedsięwzięcia realizowane w ramach zadania to: </a:t>
            </a:r>
          </a:p>
          <a:p>
            <a:pPr algn="just"/>
            <a:r>
              <a:rPr lang="pl-PL" dirty="0"/>
              <a:t>prowadzenie zajęć sportowych, </a:t>
            </a:r>
          </a:p>
          <a:p>
            <a:pPr algn="just"/>
            <a:r>
              <a:rPr lang="pl-PL" dirty="0"/>
              <a:t>szkolenie zawodników z różnych dyscyplin sportowych,</a:t>
            </a:r>
          </a:p>
          <a:p>
            <a:pPr algn="just"/>
            <a:r>
              <a:rPr lang="pl-PL" dirty="0"/>
              <a:t>upowszechnianie kultury fizycznej i rekreacji, jako zdrowego stylu życia i aktywnej formy spędzania wolnego czasu,</a:t>
            </a:r>
          </a:p>
          <a:p>
            <a:pPr algn="just"/>
            <a:r>
              <a:rPr lang="pl-PL" dirty="0"/>
              <a:t>organizowanie imprez sportowych.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/>
              <a:t>W ramach powyższego zadania złożono 8 </a:t>
            </a:r>
            <a:r>
              <a:rPr lang="pl-PL" dirty="0">
                <a:solidFill>
                  <a:schemeClr val="tx1"/>
                </a:solidFill>
              </a:rPr>
              <a:t>ofert</a:t>
            </a:r>
            <a:r>
              <a:rPr lang="pl-PL" dirty="0"/>
              <a:t> na łączną kwotę </a:t>
            </a:r>
            <a:r>
              <a:rPr lang="pl-PL" b="1" dirty="0"/>
              <a:t>254 166,00 zł</a:t>
            </a:r>
            <a:r>
              <a:rPr lang="pl-PL" dirty="0"/>
              <a:t>, z czego dofinansowanie przyznano 7 zadaniom na kwotę 1</a:t>
            </a:r>
            <a:r>
              <a:rPr lang="pl-PL" b="1" dirty="0"/>
              <a:t>70 000,00 zł, </a:t>
            </a:r>
            <a:r>
              <a:rPr lang="pl-PL" dirty="0"/>
              <a:t>wymienionych w poniższej tabeli:</a:t>
            </a:r>
          </a:p>
          <a:p>
            <a:pPr marL="0" indent="0" algn="just">
              <a:buNone/>
            </a:pPr>
            <a:endParaRPr lang="pl-PL" sz="2400" b="1" dirty="0"/>
          </a:p>
          <a:p>
            <a:pPr algn="just"/>
            <a:endParaRPr lang="pl-PL" sz="2200" dirty="0"/>
          </a:p>
          <a:p>
            <a:pPr marL="0" indent="0" algn="just">
              <a:buNone/>
            </a:pP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39998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3455382F-7DD8-B5C0-A8F6-A1D35A844D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7142" y="49490"/>
            <a:ext cx="9549352" cy="675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778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>
            <a:extLst>
              <a:ext uri="{FF2B5EF4-FFF2-40B4-BE49-F238E27FC236}">
                <a16:creationId xmlns:a16="http://schemas.microsoft.com/office/drawing/2014/main" id="{BF54408C-4AA0-6398-8A16-A3B64FB4F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584" y="0"/>
            <a:ext cx="11494416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b="1" dirty="0">
                <a:solidFill>
                  <a:srgbClr val="0070C0"/>
                </a:solidFill>
              </a:rPr>
              <a:t>Pozostałe zadania:</a:t>
            </a:r>
          </a:p>
          <a:p>
            <a:pPr marL="0" lvl="0" indent="0" algn="just">
              <a:buNone/>
            </a:pPr>
            <a:r>
              <a:rPr lang="pl-PL" b="1" u="sng" dirty="0">
                <a:solidFill>
                  <a:srgbClr val="00B050"/>
                </a:solidFill>
              </a:rPr>
              <a:t>Kultura, sztuka, kultywowanie tradycji narodowych i	 regionalnych oraz inicjatyw promujących Gryfów Śląski – 10 000,00 zł</a:t>
            </a:r>
            <a:endParaRPr lang="pl-PL" dirty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r>
              <a:rPr lang="pl-PL" dirty="0"/>
              <a:t>Przedsięwzięcia realizowane w ramach zadania to: </a:t>
            </a:r>
          </a:p>
          <a:p>
            <a:pPr lvl="0" algn="just"/>
            <a:r>
              <a:rPr lang="pl-PL" dirty="0"/>
              <a:t>organizowanie świąt państwowych, okazjonalnych spotkań, imprez okolicznościowych dla członków  organizacji oraz seniorów działających na terenie gminy Gryfów Śląski,</a:t>
            </a:r>
          </a:p>
          <a:p>
            <a:pPr lvl="0" algn="just"/>
            <a:r>
              <a:rPr lang="pl-PL" dirty="0"/>
              <a:t>propagowanie miasta i osób z nim związanych,	   popularyzacja wiedzy i historii dawnej Gryfowa Śląskiego, gromadzenie pamiątek, promocja walorów krajoznawczych, organizowanie konkursów.</a:t>
            </a:r>
          </a:p>
          <a:p>
            <a:pPr marL="0" lvl="0" indent="0" algn="just">
              <a:buNone/>
            </a:pPr>
            <a:endParaRPr lang="pl-PL" dirty="0"/>
          </a:p>
          <a:p>
            <a:pPr marL="0" lvl="0" indent="0" algn="just">
              <a:buNone/>
            </a:pPr>
            <a:r>
              <a:rPr lang="pl-PL" b="1" u="sng" dirty="0"/>
              <a:t> </a:t>
            </a:r>
            <a:r>
              <a:rPr lang="pl-PL" b="1" u="sng" dirty="0">
                <a:solidFill>
                  <a:srgbClr val="00B050"/>
                </a:solidFill>
              </a:rPr>
              <a:t>Wypoczynek letni i rekreacja dzieci i młodzieży, wycieczki i rajdy turystyczno-krajoznawcze oraz upowszechnianie turystyki - 14 000,00 zł</a:t>
            </a:r>
            <a:endParaRPr lang="pl-PL" dirty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r>
              <a:rPr lang="pl-PL" dirty="0"/>
              <a:t>Przedsięwzięcia realizowane w ramach zadania to: </a:t>
            </a:r>
          </a:p>
          <a:p>
            <a:pPr lvl="0" algn="just"/>
            <a:r>
              <a:rPr lang="pl-PL" dirty="0"/>
              <a:t>organizowanie wypoczynku letniego dzieci i młodzieży oraz wycieczek turystyczno-krajoznawczych                – 10 000,00 zł, </a:t>
            </a:r>
          </a:p>
          <a:p>
            <a:pPr lvl="0" algn="just"/>
            <a:r>
              <a:rPr lang="pl-PL" dirty="0"/>
              <a:t>upowszechnianie turystyki – 4 000,00 zł. </a:t>
            </a:r>
          </a:p>
          <a:p>
            <a:pPr lvl="0" algn="just"/>
            <a:endParaRPr lang="pl-PL" dirty="0"/>
          </a:p>
          <a:p>
            <a:pPr marL="0" indent="0" algn="just">
              <a:buNone/>
            </a:pPr>
            <a:endParaRPr lang="pl-PL" b="1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04072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Przycinanie">
  <a:themeElements>
    <a:clrScheme name="Przycinanie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Przycinani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zycinani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Przycinanie</Template>
  <TotalTime>1728</TotalTime>
  <Words>1480</Words>
  <Application>Microsoft Office PowerPoint</Application>
  <PresentationFormat>Panoramiczny</PresentationFormat>
  <Paragraphs>204</Paragraphs>
  <Slides>15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9" baseType="lpstr">
      <vt:lpstr>Calibri</vt:lpstr>
      <vt:lpstr>Franklin Gothic Book</vt:lpstr>
      <vt:lpstr>Times New Roman</vt:lpstr>
      <vt:lpstr>Przycinanie</vt:lpstr>
      <vt:lpstr>Współpraca gminy gryfów śląski z organizacjami pozarządowymi w roku 2024-2025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  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Współpraca gminy gryfów śląski z organizacjami pozarządowymi w roku 2024-2025</dc:title>
  <dc:creator>Marcela Ślusarczyk</dc:creator>
  <cp:lastModifiedBy>Marcela Ślusarczyk</cp:lastModifiedBy>
  <cp:revision>29</cp:revision>
  <dcterms:created xsi:type="dcterms:W3CDTF">2025-09-23T08:12:16Z</dcterms:created>
  <dcterms:modified xsi:type="dcterms:W3CDTF">2025-09-29T07:19:01Z</dcterms:modified>
</cp:coreProperties>
</file>